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23"/>
  </p:notesMasterIdLst>
  <p:sldIdLst>
    <p:sldId id="303" r:id="rId2"/>
    <p:sldId id="281" r:id="rId3"/>
    <p:sldId id="283" r:id="rId4"/>
    <p:sldId id="299" r:id="rId5"/>
    <p:sldId id="300" r:id="rId6"/>
    <p:sldId id="301" r:id="rId7"/>
    <p:sldId id="284" r:id="rId8"/>
    <p:sldId id="288" r:id="rId9"/>
    <p:sldId id="290" r:id="rId10"/>
    <p:sldId id="292" r:id="rId11"/>
    <p:sldId id="287" r:id="rId12"/>
    <p:sldId id="289" r:id="rId13"/>
    <p:sldId id="302" r:id="rId14"/>
    <p:sldId id="291" r:id="rId15"/>
    <p:sldId id="293" r:id="rId16"/>
    <p:sldId id="294" r:id="rId17"/>
    <p:sldId id="295" r:id="rId18"/>
    <p:sldId id="296" r:id="rId19"/>
    <p:sldId id="297" r:id="rId20"/>
    <p:sldId id="298" r:id="rId21"/>
    <p:sldId id="282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754"/>
    <a:srgbClr val="75C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820A49-6A38-4337-87C5-05670AC496BA}">
  <a:tblStyle styleId="{AA820A49-6A38-4337-87C5-05670AC496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8460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91fdeb16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91fdeb162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65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91fdeb16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91fdeb162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71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91fdeb162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91fdeb162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80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0563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96968757e7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96968757e7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278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7"/>
          <p:cNvGrpSpPr/>
          <p:nvPr/>
        </p:nvGrpSpPr>
        <p:grpSpPr>
          <a:xfrm>
            <a:off x="0" y="0"/>
            <a:ext cx="9143925" cy="5143494"/>
            <a:chOff x="0" y="0"/>
            <a:chExt cx="9143925" cy="5143494"/>
          </a:xfrm>
        </p:grpSpPr>
        <p:sp>
          <p:nvSpPr>
            <p:cNvPr id="77" name="Google Shape;77;p7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5708596" y="1309135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8568109" y="617165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7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714125" y="1389600"/>
            <a:ext cx="7715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808950" y="690975"/>
            <a:ext cx="75261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EC1B7-2BE4-4053-87F6-1B0D1E300408}"/>
              </a:ext>
            </a:extLst>
          </p:cNvPr>
          <p:cNvSpPr txBox="1"/>
          <p:nvPr userDrawn="1"/>
        </p:nvSpPr>
        <p:spPr>
          <a:xfrm>
            <a:off x="2295521" y="4853286"/>
            <a:ext cx="5977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200" b="1" dirty="0">
                <a:solidFill>
                  <a:srgbClr val="002060"/>
                </a:solidFill>
                <a:cs typeface="B Nazanin" panose="00000400000000000000" pitchFamily="2" charset="-78"/>
              </a:rPr>
              <a:t>سفیران سلامت تهران در شبکه های اجتماعی     </a:t>
            </a:r>
            <a:r>
              <a:rPr lang="en-US" sz="1200" b="1" dirty="0">
                <a:solidFill>
                  <a:srgbClr val="002060"/>
                </a:solidFill>
              </a:rPr>
              <a:t>@</a:t>
            </a:r>
            <a:r>
              <a:rPr lang="en-US" sz="1200" dirty="0">
                <a:solidFill>
                  <a:srgbClr val="002060"/>
                </a:solidFill>
              </a:rPr>
              <a:t>afiranesalamatetehran</a:t>
            </a:r>
            <a:endParaRPr lang="fa-IR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">
    <p:bg>
      <p:bgPr>
        <a:solidFill>
          <a:schemeClr val="accent6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4"/>
          <p:cNvGrpSpPr/>
          <p:nvPr/>
        </p:nvGrpSpPr>
        <p:grpSpPr>
          <a:xfrm>
            <a:off x="-42754" y="-108607"/>
            <a:ext cx="9229458" cy="4849055"/>
            <a:chOff x="-85458" y="304454"/>
            <a:chExt cx="9229458" cy="4849055"/>
          </a:xfrm>
        </p:grpSpPr>
        <p:sp>
          <p:nvSpPr>
            <p:cNvPr id="279" name="Google Shape;279;p24"/>
            <p:cNvSpPr/>
            <p:nvPr/>
          </p:nvSpPr>
          <p:spPr>
            <a:xfrm>
              <a:off x="5708671" y="1319150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-85458" y="304454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8597147" y="806026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4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">
    <p:bg>
      <p:bgPr>
        <a:solidFill>
          <a:schemeClr val="accent3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9"/>
          <p:cNvGrpSpPr/>
          <p:nvPr/>
        </p:nvGrpSpPr>
        <p:grpSpPr>
          <a:xfrm>
            <a:off x="0" y="0"/>
            <a:ext cx="9143950" cy="4992207"/>
            <a:chOff x="0" y="0"/>
            <a:chExt cx="9143950" cy="4992207"/>
          </a:xfrm>
        </p:grpSpPr>
        <p:sp>
          <p:nvSpPr>
            <p:cNvPr id="326" name="Google Shape;326;p29"/>
            <p:cNvSpPr/>
            <p:nvPr/>
          </p:nvSpPr>
          <p:spPr>
            <a:xfrm>
              <a:off x="1822871" y="4686018"/>
              <a:ext cx="545784" cy="306189"/>
            </a:xfrm>
            <a:custGeom>
              <a:avLst/>
              <a:gdLst/>
              <a:ahLst/>
              <a:cxnLst/>
              <a:rect l="l" t="t" r="r" b="b"/>
              <a:pathLst>
                <a:path w="5756" h="3827" extrusionOk="0">
                  <a:moveTo>
                    <a:pt x="3310" y="0"/>
                  </a:moveTo>
                  <a:cubicBezTo>
                    <a:pt x="3056" y="0"/>
                    <a:pt x="2762" y="31"/>
                    <a:pt x="2477" y="93"/>
                  </a:cubicBezTo>
                  <a:cubicBezTo>
                    <a:pt x="996" y="417"/>
                    <a:pt x="1" y="1512"/>
                    <a:pt x="224" y="2507"/>
                  </a:cubicBezTo>
                  <a:cubicBezTo>
                    <a:pt x="386" y="3310"/>
                    <a:pt x="1320" y="3827"/>
                    <a:pt x="2438" y="3827"/>
                  </a:cubicBezTo>
                  <a:cubicBezTo>
                    <a:pt x="2701" y="3827"/>
                    <a:pt x="2986" y="3788"/>
                    <a:pt x="3279" y="3726"/>
                  </a:cubicBezTo>
                  <a:cubicBezTo>
                    <a:pt x="4753" y="3402"/>
                    <a:pt x="5756" y="2315"/>
                    <a:pt x="5524" y="1319"/>
                  </a:cubicBezTo>
                  <a:cubicBezTo>
                    <a:pt x="5331" y="509"/>
                    <a:pt x="4437" y="0"/>
                    <a:pt x="3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46081" y="2777481"/>
              <a:ext cx="1898391" cy="2162923"/>
            </a:xfrm>
            <a:custGeom>
              <a:avLst/>
              <a:gdLst/>
              <a:ahLst/>
              <a:cxnLst/>
              <a:rect l="l" t="t" r="r" b="b"/>
              <a:pathLst>
                <a:path w="20021" h="27034" extrusionOk="0">
                  <a:moveTo>
                    <a:pt x="7329" y="1"/>
                  </a:moveTo>
                  <a:cubicBezTo>
                    <a:pt x="5046" y="1"/>
                    <a:pt x="2893" y="1127"/>
                    <a:pt x="1736" y="3148"/>
                  </a:cubicBezTo>
                  <a:cubicBezTo>
                    <a:pt x="0" y="6142"/>
                    <a:pt x="1088" y="9999"/>
                    <a:pt x="4112" y="11990"/>
                  </a:cubicBezTo>
                  <a:cubicBezTo>
                    <a:pt x="2700" y="13563"/>
                    <a:pt x="1859" y="15654"/>
                    <a:pt x="1859" y="17969"/>
                  </a:cubicBezTo>
                  <a:cubicBezTo>
                    <a:pt x="1859" y="22983"/>
                    <a:pt x="5910" y="27034"/>
                    <a:pt x="10955" y="27034"/>
                  </a:cubicBezTo>
                  <a:cubicBezTo>
                    <a:pt x="15970" y="27034"/>
                    <a:pt x="20020" y="22983"/>
                    <a:pt x="20020" y="17969"/>
                  </a:cubicBezTo>
                  <a:cubicBezTo>
                    <a:pt x="20020" y="13988"/>
                    <a:pt x="17482" y="10609"/>
                    <a:pt x="13918" y="9359"/>
                  </a:cubicBezTo>
                  <a:cubicBezTo>
                    <a:pt x="15198" y="6366"/>
                    <a:pt x="13949" y="2732"/>
                    <a:pt x="10894" y="965"/>
                  </a:cubicBezTo>
                  <a:cubicBezTo>
                    <a:pt x="9767" y="325"/>
                    <a:pt x="8548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0" y="0"/>
              <a:ext cx="5044614" cy="2826425"/>
            </a:xfrm>
            <a:custGeom>
              <a:avLst/>
              <a:gdLst/>
              <a:ahLst/>
              <a:cxnLst/>
              <a:rect l="l" t="t" r="r" b="b"/>
              <a:pathLst>
                <a:path w="53202" h="35327" extrusionOk="0">
                  <a:moveTo>
                    <a:pt x="0" y="0"/>
                  </a:moveTo>
                  <a:lnTo>
                    <a:pt x="0" y="35326"/>
                  </a:lnTo>
                  <a:cubicBezTo>
                    <a:pt x="18037" y="21440"/>
                    <a:pt x="1574" y="15237"/>
                    <a:pt x="6720" y="6720"/>
                  </a:cubicBezTo>
                  <a:cubicBezTo>
                    <a:pt x="8872" y="3086"/>
                    <a:pt x="11480" y="2060"/>
                    <a:pt x="13794" y="2060"/>
                  </a:cubicBezTo>
                  <a:cubicBezTo>
                    <a:pt x="16880" y="2060"/>
                    <a:pt x="19418" y="3989"/>
                    <a:pt x="19418" y="3989"/>
                  </a:cubicBezTo>
                  <a:cubicBezTo>
                    <a:pt x="24464" y="7136"/>
                    <a:pt x="29286" y="8263"/>
                    <a:pt x="33591" y="8263"/>
                  </a:cubicBezTo>
                  <a:cubicBezTo>
                    <a:pt x="45163" y="8263"/>
                    <a:pt x="53202" y="0"/>
                    <a:pt x="53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5708621" y="985220"/>
              <a:ext cx="3435329" cy="3834359"/>
            </a:xfrm>
            <a:custGeom>
              <a:avLst/>
              <a:gdLst/>
              <a:ahLst/>
              <a:cxnLst/>
              <a:rect l="l" t="t" r="r" b="b"/>
              <a:pathLst>
                <a:path w="36230" h="47925" extrusionOk="0">
                  <a:moveTo>
                    <a:pt x="29063" y="0"/>
                  </a:moveTo>
                  <a:cubicBezTo>
                    <a:pt x="23562" y="0"/>
                    <a:pt x="18586" y="2700"/>
                    <a:pt x="15886" y="7653"/>
                  </a:cubicBezTo>
                  <a:cubicBezTo>
                    <a:pt x="14628" y="10029"/>
                    <a:pt x="13988" y="12668"/>
                    <a:pt x="15207" y="15206"/>
                  </a:cubicBezTo>
                  <a:cubicBezTo>
                    <a:pt x="15816" y="16487"/>
                    <a:pt x="16811" y="17551"/>
                    <a:pt x="17552" y="18770"/>
                  </a:cubicBezTo>
                  <a:cubicBezTo>
                    <a:pt x="18972" y="21154"/>
                    <a:pt x="18393" y="24009"/>
                    <a:pt x="16750" y="26169"/>
                  </a:cubicBezTo>
                  <a:cubicBezTo>
                    <a:pt x="14242" y="29448"/>
                    <a:pt x="11025" y="28483"/>
                    <a:pt x="7716" y="29988"/>
                  </a:cubicBezTo>
                  <a:cubicBezTo>
                    <a:pt x="5309" y="31114"/>
                    <a:pt x="3380" y="33112"/>
                    <a:pt x="2223" y="35488"/>
                  </a:cubicBezTo>
                  <a:cubicBezTo>
                    <a:pt x="1289" y="37386"/>
                    <a:pt x="741" y="39477"/>
                    <a:pt x="456" y="41599"/>
                  </a:cubicBezTo>
                  <a:cubicBezTo>
                    <a:pt x="386" y="42108"/>
                    <a:pt x="1" y="47925"/>
                    <a:pt x="356" y="47925"/>
                  </a:cubicBezTo>
                  <a:lnTo>
                    <a:pt x="36230" y="47925"/>
                  </a:lnTo>
                  <a:lnTo>
                    <a:pt x="36230" y="1350"/>
                  </a:lnTo>
                  <a:cubicBezTo>
                    <a:pt x="36230" y="772"/>
                    <a:pt x="31122" y="93"/>
                    <a:pt x="30698" y="62"/>
                  </a:cubicBezTo>
                  <a:cubicBezTo>
                    <a:pt x="30158" y="0"/>
                    <a:pt x="29610" y="0"/>
                    <a:pt x="29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8563672" y="367709"/>
              <a:ext cx="353394" cy="437081"/>
            </a:xfrm>
            <a:custGeom>
              <a:avLst/>
              <a:gdLst/>
              <a:ahLst/>
              <a:cxnLst/>
              <a:rect l="l" t="t" r="r" b="b"/>
              <a:pathLst>
                <a:path w="3727" h="5463" extrusionOk="0">
                  <a:moveTo>
                    <a:pt x="1859" y="1"/>
                  </a:moveTo>
                  <a:cubicBezTo>
                    <a:pt x="833" y="1"/>
                    <a:pt x="0" y="1220"/>
                    <a:pt x="0" y="2732"/>
                  </a:cubicBezTo>
                  <a:cubicBezTo>
                    <a:pt x="0" y="4244"/>
                    <a:pt x="833" y="5463"/>
                    <a:pt x="1859" y="5463"/>
                  </a:cubicBezTo>
                  <a:cubicBezTo>
                    <a:pt x="2893" y="5463"/>
                    <a:pt x="3726" y="4244"/>
                    <a:pt x="3726" y="2732"/>
                  </a:cubicBezTo>
                  <a:cubicBezTo>
                    <a:pt x="3726" y="1220"/>
                    <a:pt x="2893" y="1"/>
                    <a:pt x="1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9"/>
          <p:cNvSpPr/>
          <p:nvPr/>
        </p:nvSpPr>
        <p:spPr>
          <a:xfrm>
            <a:off x="453767" y="323921"/>
            <a:ext cx="8236416" cy="4495659"/>
          </a:xfrm>
          <a:custGeom>
            <a:avLst/>
            <a:gdLst/>
            <a:ahLst/>
            <a:cxnLst/>
            <a:rect l="l" t="t" r="r" b="b"/>
            <a:pathLst>
              <a:path w="81107" h="53558" extrusionOk="0">
                <a:moveTo>
                  <a:pt x="1096" y="1"/>
                </a:moveTo>
                <a:cubicBezTo>
                  <a:pt x="517" y="1"/>
                  <a:pt x="0" y="487"/>
                  <a:pt x="0" y="1096"/>
                </a:cubicBezTo>
                <a:lnTo>
                  <a:pt x="0" y="52462"/>
                </a:lnTo>
                <a:cubicBezTo>
                  <a:pt x="0" y="53071"/>
                  <a:pt x="517" y="53557"/>
                  <a:pt x="1096" y="53557"/>
                </a:cubicBezTo>
                <a:lnTo>
                  <a:pt x="80011" y="53557"/>
                </a:lnTo>
                <a:cubicBezTo>
                  <a:pt x="80620" y="53557"/>
                  <a:pt x="81106" y="53071"/>
                  <a:pt x="81106" y="52462"/>
                </a:cubicBezTo>
                <a:lnTo>
                  <a:pt x="81106" y="1096"/>
                </a:lnTo>
                <a:cubicBezTo>
                  <a:pt x="81106" y="487"/>
                  <a:pt x="80620" y="1"/>
                  <a:pt x="800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125" y="538575"/>
            <a:ext cx="7680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25" y="1779325"/>
            <a:ext cx="7715700" cy="27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1C8E1-47D3-43BA-9AFD-97E75353C5F9}"/>
              </a:ext>
            </a:extLst>
          </p:cNvPr>
          <p:cNvSpPr txBox="1"/>
          <p:nvPr userDrawn="1"/>
        </p:nvSpPr>
        <p:spPr>
          <a:xfrm>
            <a:off x="2295521" y="4853286"/>
            <a:ext cx="5977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200" b="1" dirty="0">
                <a:solidFill>
                  <a:srgbClr val="002060"/>
                </a:solidFill>
                <a:cs typeface="B Nazanin" panose="00000400000000000000" pitchFamily="2" charset="-78"/>
              </a:rPr>
              <a:t>سفیران سلامت تهران در شبکه های اجتماعی     </a:t>
            </a:r>
            <a:r>
              <a:rPr lang="en-US" sz="1200" b="1" dirty="0">
                <a:solidFill>
                  <a:srgbClr val="002060"/>
                </a:solidFill>
              </a:rPr>
              <a:t>@</a:t>
            </a:r>
            <a:r>
              <a:rPr lang="en-US" sz="1200" b="0" dirty="0">
                <a:solidFill>
                  <a:srgbClr val="002060"/>
                </a:solidFill>
              </a:rPr>
              <a:t>s</a:t>
            </a:r>
            <a:r>
              <a:rPr lang="en-US" sz="1200" dirty="0">
                <a:solidFill>
                  <a:srgbClr val="002060"/>
                </a:solidFill>
              </a:rPr>
              <a:t>afiranesalamatetehran</a:t>
            </a:r>
            <a:endParaRPr lang="fa-IR" sz="1200" dirty="0">
              <a:solidFill>
                <a:srgbClr val="00206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70" r:id="rId3"/>
    <p:sldLayoutId id="214748367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420" y="570148"/>
            <a:ext cx="869045" cy="869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053" y="1500579"/>
            <a:ext cx="3078747" cy="542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053" y="2045681"/>
            <a:ext cx="3078747" cy="5425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66716" y="2850347"/>
            <a:ext cx="48574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غربالگری پاشنه پا در نوزادان</a:t>
            </a:r>
          </a:p>
          <a:p>
            <a:pPr algn="ctr"/>
            <a:r>
              <a:rPr lang="fa-IR" sz="2000" b="1" cap="none" spc="0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معصومه قشقائی</a:t>
            </a:r>
          </a:p>
          <a:p>
            <a:pPr algn="ctr"/>
            <a:r>
              <a:rPr lang="fa-IR" sz="2000" b="1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کارشناس گروه پیشگیری و کنترل بیماریهای غیرواگیر</a:t>
            </a:r>
            <a:endParaRPr lang="en-US" sz="2000" b="1" cap="none" spc="0" dirty="0">
              <a:ln w="0"/>
              <a:solidFill>
                <a:schemeClr val="accent5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74" y="570148"/>
            <a:ext cx="3214135" cy="38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712" y="334476"/>
            <a:ext cx="552265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غربالگری نوزادی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در کجا انجام می شود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؟</a:t>
            </a:r>
          </a:p>
          <a:p>
            <a:pPr algn="ctr" rtl="1"/>
            <a:endParaRPr lang="fa-IR" sz="20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غربالگری پاشنه پا در </a:t>
            </a:r>
            <a:r>
              <a:rPr lang="fa-IR" sz="2000" b="1" dirty="0" smtClean="0">
                <a:cs typeface="B Nazanin" panose="00000400000000000000" pitchFamily="2" charset="-78"/>
              </a:rPr>
              <a:t>مراکز بسیاری انجام می شود. برای اطلاع از آدرس مراکز منتخب و برنامه غربالگری در این مراکز، مادران باید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حداکثر تا روز سوم پس از زایمان</a:t>
            </a:r>
            <a:r>
              <a:rPr lang="fa-IR" sz="2000" b="1" dirty="0" smtClean="0">
                <a:cs typeface="B Nazanin" panose="00000400000000000000" pitchFamily="2" charset="-78"/>
              </a:rPr>
              <a:t>، به پایگاه سلامت نزدیک منزل خود مراجعه کنندتا علاوه بر انجام مراقبت های پس از زایمان، از مکان و زمان مناسب انجام غربالگری نوزاد مطلع شوند.</a:t>
            </a:r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</a:p>
          <a:p>
            <a:pPr algn="ctr" rtl="1"/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هزینه غربالگری در </a:t>
            </a:r>
            <a:r>
              <a:rPr lang="fa-IR" sz="2400" b="1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مراکز  خدمات جامع سلامت </a:t>
            </a:r>
            <a:endParaRPr lang="fa-IR" sz="2400" b="1" dirty="0" smtClean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بر </a:t>
            </a:r>
            <a:r>
              <a:rPr lang="fa-IR" sz="2400" b="1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rPr>
              <a:t>اساس تـعـرفه دولتـی دریافت می شود</a:t>
            </a:r>
            <a:r>
              <a:rPr lang="fa-IR" sz="24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365" y="777765"/>
            <a:ext cx="2597121" cy="36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027" y="420414"/>
            <a:ext cx="796684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/>
              <a:t>	</a:t>
            </a:r>
            <a:endParaRPr lang="fa-IR" dirty="0" smtClean="0"/>
          </a:p>
          <a:p>
            <a:pPr algn="ctr" rtl="1"/>
            <a:r>
              <a:rPr lang="fa-IR" sz="2200" dirty="0">
                <a:solidFill>
                  <a:srgbClr val="0070C0"/>
                </a:solidFill>
                <a:cs typeface="B Titr" panose="00000700000000000000" pitchFamily="2" charset="-78"/>
              </a:rPr>
              <a:t>والدین چگونه از نتیجه آزمایش پاشنه پا مطلع می شوند؟</a:t>
            </a:r>
          </a:p>
          <a:p>
            <a:pPr algn="r" rtl="1"/>
            <a:endParaRPr lang="fa-IR" sz="2000" dirty="0">
              <a:cs typeface="B Titr" panose="000007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نمونه </a:t>
            </a:r>
            <a:r>
              <a:rPr lang="fa-IR" sz="2000" dirty="0">
                <a:cs typeface="B Nazanin" panose="00000400000000000000" pitchFamily="2" charset="-78"/>
              </a:rPr>
              <a:t>های پاشنه پا در آزمایشگاه منتخب </a:t>
            </a:r>
            <a:r>
              <a:rPr lang="fa-IR" sz="2000" dirty="0" smtClean="0">
                <a:cs typeface="B Nazanin" panose="00000400000000000000" pitchFamily="2" charset="-78"/>
              </a:rPr>
              <a:t>بررسی شده </a:t>
            </a:r>
            <a:r>
              <a:rPr lang="fa-IR" sz="2000" dirty="0">
                <a:cs typeface="B Nazanin" panose="00000400000000000000" pitchFamily="2" charset="-78"/>
              </a:rPr>
              <a:t>و نتیجه به والدین اطلاع داده می شود. توجه داشته باشید 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تماس با شما دلیل بر تشخیص </a:t>
            </a:r>
            <a:r>
              <a:rPr lang="fa-IR" sz="2000" i="1" dirty="0">
                <a:solidFill>
                  <a:srgbClr val="FF0000"/>
                </a:solidFill>
                <a:cs typeface="B Nazanin" panose="00000400000000000000" pitchFamily="2" charset="-78"/>
              </a:rPr>
              <a:t>قطعی</a:t>
            </a: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 بیماری </a:t>
            </a:r>
            <a:r>
              <a:rPr lang="fa-IR" sz="2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نیست</a:t>
            </a:r>
            <a:r>
              <a:rPr lang="fa-IR" sz="2000" dirty="0" smtClean="0">
                <a:cs typeface="B Nazanin" panose="00000400000000000000" pitchFamily="2" charset="-78"/>
              </a:rPr>
              <a:t>. 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موارد </a:t>
            </a:r>
            <a:r>
              <a:rPr lang="fa-IR" sz="2000" dirty="0">
                <a:cs typeface="B Nazanin" panose="00000400000000000000" pitchFamily="2" charset="-78"/>
              </a:rPr>
              <a:t>مشکوک و  </a:t>
            </a:r>
            <a:r>
              <a:rPr lang="fa-IR" sz="2000" dirty="0" smtClean="0">
                <a:cs typeface="B Nazanin" panose="00000400000000000000" pitchFamily="2" charset="-78"/>
              </a:rPr>
              <a:t>موارد </a:t>
            </a:r>
            <a:r>
              <a:rPr lang="fa-IR" sz="2000" dirty="0">
                <a:cs typeface="B Nazanin" panose="00000400000000000000" pitchFamily="2" charset="-78"/>
              </a:rPr>
              <a:t>نیازمند به </a:t>
            </a:r>
            <a:r>
              <a:rPr lang="fa-IR" sz="2000" dirty="0">
                <a:solidFill>
                  <a:srgbClr val="0070C0"/>
                </a:solidFill>
                <a:cs typeface="B Nazanin" panose="00000400000000000000" pitchFamily="2" charset="-78"/>
              </a:rPr>
              <a:t>نمونه گیری مجدد</a:t>
            </a:r>
            <a:r>
              <a:rPr lang="fa-IR" sz="2000" dirty="0">
                <a:cs typeface="B Nazanin" panose="00000400000000000000" pitchFamily="2" charset="-78"/>
              </a:rPr>
              <a:t>، </a:t>
            </a:r>
            <a:r>
              <a:rPr lang="fa-IR" sz="2000" dirty="0" smtClean="0">
                <a:cs typeface="B Nazanin" panose="00000400000000000000" pitchFamily="2" charset="-78"/>
              </a:rPr>
              <a:t>به صورت </a:t>
            </a:r>
            <a:r>
              <a:rPr lang="fa-IR" sz="2000" dirty="0">
                <a:cs typeface="B Nazanin" panose="00000400000000000000" pitchFamily="2" charset="-78"/>
              </a:rPr>
              <a:t>تلفنی به والدین اطلاع رسانی می </a:t>
            </a:r>
            <a:r>
              <a:rPr lang="fa-IR" sz="2000" dirty="0" smtClean="0">
                <a:cs typeface="B Nazanin" panose="00000400000000000000" pitchFamily="2" charset="-78"/>
              </a:rPr>
              <a:t>شود. ممکن است لازم باشد دوباره به مرکز نمونه گیری، یا به آزمایشگاه یا به یک پزشک مراجعه کنید.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باید </a:t>
            </a:r>
            <a:r>
              <a:rPr lang="fa-IR" sz="2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آدرس </a:t>
            </a:r>
            <a:r>
              <a:rPr lang="fa-IR" sz="2000" dirty="0">
                <a:solidFill>
                  <a:srgbClr val="00B050"/>
                </a:solidFill>
                <a:cs typeface="B Nazanin" panose="00000400000000000000" pitchFamily="2" charset="-78"/>
              </a:rPr>
              <a:t>و شماره تماس </a:t>
            </a:r>
            <a:r>
              <a:rPr lang="fa-IR" sz="2000" dirty="0">
                <a:cs typeface="B Nazanin" panose="00000400000000000000" pitchFamily="2" charset="-78"/>
              </a:rPr>
              <a:t>خود را بصورت صحیح در اختیار </a:t>
            </a:r>
            <a:r>
              <a:rPr lang="fa-IR" sz="2000" dirty="0" smtClean="0">
                <a:cs typeface="B Nazanin" panose="00000400000000000000" pitchFamily="2" charset="-78"/>
              </a:rPr>
              <a:t>آزمایشگاه قرار </a:t>
            </a:r>
            <a:r>
              <a:rPr lang="fa-IR" sz="2000" dirty="0">
                <a:cs typeface="B Nazanin" panose="00000400000000000000" pitchFamily="2" charset="-78"/>
              </a:rPr>
              <a:t>دهند تا مشکلی در روند اقدامات بعدی پیش نیاید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در مواردی </a:t>
            </a:r>
            <a:r>
              <a:rPr lang="fa-IR" sz="2000" dirty="0">
                <a:cs typeface="B Nazanin" panose="00000400000000000000" pitchFamily="2" charset="-78"/>
              </a:rPr>
              <a:t>مانند </a:t>
            </a:r>
            <a:r>
              <a:rPr lang="fa-IR" sz="2000" dirty="0">
                <a:solidFill>
                  <a:schemeClr val="accent1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نارس بودن نوزاد</a:t>
            </a:r>
            <a:r>
              <a:rPr lang="fa-IR" sz="2000" dirty="0">
                <a:cs typeface="B Nazanin" panose="00000400000000000000" pitchFamily="2" charset="-78"/>
              </a:rPr>
              <a:t>، حتی در صورت سالم بودن نتیجه آزمایش نوبت اول، </a:t>
            </a:r>
            <a:r>
              <a:rPr lang="fa-IR" sz="2000" dirty="0" smtClean="0">
                <a:cs typeface="B Nazanin" panose="00000400000000000000" pitchFamily="2" charset="-78"/>
              </a:rPr>
              <a:t>نمونه </a:t>
            </a:r>
            <a:r>
              <a:rPr lang="fa-IR" sz="2000" dirty="0">
                <a:cs typeface="B Nazanin" panose="00000400000000000000" pitchFamily="2" charset="-78"/>
              </a:rPr>
              <a:t>گیری در نوبت های بعدی نیز انجام می شود.</a:t>
            </a:r>
          </a:p>
        </p:txBody>
      </p:sp>
    </p:spTree>
    <p:extLst>
      <p:ext uri="{BB962C8B-B14F-4D97-AF65-F5344CB8AC3E}">
        <p14:creationId xmlns:p14="http://schemas.microsoft.com/office/powerpoint/2010/main" val="9844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0536" y="567559"/>
            <a:ext cx="510049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با </a:t>
            </a: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توجه به شانس </a:t>
            </a:r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کم برای </a:t>
            </a: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ابتلای نوزادان به یکی از این </a:t>
            </a:r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بیماری ها چرا </a:t>
            </a: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انجام آزمایش </a:t>
            </a:r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ضرورت </a:t>
            </a: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دارد</a:t>
            </a:r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؟</a:t>
            </a:r>
          </a:p>
          <a:p>
            <a:pPr algn="ctr" rtl="1"/>
            <a:endParaRPr lang="fa-IR" sz="11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گرچه این 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بیماری ها </a:t>
            </a: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شایع نیستند اما غربالگری 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نوزادان، </a:t>
            </a: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تنها راه 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تشخیص به موقع آنها قبل </a:t>
            </a: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از بروز عوارض 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بسیار جدی </a:t>
            </a: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و قابل 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توجه، مثل </a:t>
            </a:r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عقب </a:t>
            </a:r>
            <a:r>
              <a:rPr lang="fa-IR" sz="2200" dirty="0">
                <a:solidFill>
                  <a:srgbClr val="FF0000"/>
                </a:solidFill>
                <a:cs typeface="B Nazanin" panose="00000400000000000000" pitchFamily="2" charset="-78"/>
              </a:rPr>
              <a:t>ماندگی ذهنی </a:t>
            </a: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یا </a:t>
            </a:r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معلولیت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 است و </a:t>
            </a:r>
            <a:r>
              <a:rPr lang="fa-IR" sz="2200" dirty="0">
                <a:solidFill>
                  <a:srgbClr val="002060"/>
                </a:solidFill>
                <a:cs typeface="B Nazanin" panose="00000400000000000000" pitchFamily="2" charset="-78"/>
              </a:rPr>
              <a:t>باید در اولویت </a:t>
            </a:r>
            <a:r>
              <a:rPr lang="fa-IR" sz="22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قرارگیرد.</a:t>
            </a:r>
          </a:p>
          <a:p>
            <a:pPr algn="ctr" rtl="1">
              <a:lnSpc>
                <a:spcPct val="150000"/>
              </a:lnSpc>
            </a:pPr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قبل از این که برای دریافت شناسنامه نوزاد مراجعه کنید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، </a:t>
            </a:r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برای انجام غربالگری نوزادی مراجعه 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کنید.</a:t>
            </a:r>
            <a:endParaRPr lang="fa-IR" sz="2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80" y="738751"/>
            <a:ext cx="2638096" cy="34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20357" y="886242"/>
            <a:ext cx="4556235" cy="383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spcBef>
                <a:spcPts val="1200"/>
              </a:spcBef>
              <a:spcAft>
                <a:spcPts val="300"/>
              </a:spcAft>
            </a:pP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درمان کم کاری تیروئید</a:t>
            </a:r>
          </a:p>
          <a:p>
            <a:pPr algn="just" rtl="1">
              <a:spcBef>
                <a:spcPts val="1200"/>
              </a:spcBef>
              <a:spcAft>
                <a:spcPts val="300"/>
              </a:spcAft>
            </a:pPr>
            <a:r>
              <a:rPr lang="fa-IR" sz="2200" kern="1600" dirty="0" smtClean="0">
                <a:solidFill>
                  <a:schemeClr val="tx1"/>
                </a:solidFill>
                <a:latin typeface="Cambria" panose="02040503050406030204" pitchFamily="18" charset="0"/>
                <a:cs typeface="B Nazanin" panose="00000400000000000000" pitchFamily="2" charset="-78"/>
              </a:rPr>
              <a:t>ساده ترین راه درمان کم کاری تیروئید مصرف قرص لووتیروکسین است </a:t>
            </a:r>
            <a:r>
              <a:rPr lang="fa-I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راحت </a:t>
            </a:r>
            <a:r>
              <a:rPr lang="fa-I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ترين راه جذب هورمون تيروييد (تيروكسين) از طريق سيستم گوارش است، دارو به </a:t>
            </a:r>
            <a:r>
              <a:rPr lang="fa-IR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شكل قرص </a:t>
            </a:r>
            <a:r>
              <a:rPr lang="fa-I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مصرف </a:t>
            </a:r>
            <a:r>
              <a:rPr lang="fa-IR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مي‌شود.</a:t>
            </a:r>
          </a:p>
          <a:p>
            <a:pPr algn="just" rtl="1">
              <a:spcBef>
                <a:spcPts val="1200"/>
              </a:spcBef>
              <a:spcAft>
                <a:spcPts val="300"/>
              </a:spcAft>
            </a:pPr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روش مصرف قرص لووتيروكسين چگونه است</a:t>
            </a: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؟</a:t>
            </a:r>
            <a:endParaRPr lang="en-US" sz="20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just" rtl="1"/>
            <a:r>
              <a:rPr lang="fa-I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نكته بسيار مهم: بايد قرص لووتيروكسين به مقدار (دوز) تجويز شده توسط پزشك معالج مصرف شود و نبايد به توصيه اطرافيان مقدار دارو را تغيير داد و يا مصرف دارو را قطع كرد.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83" y="2820755"/>
            <a:ext cx="3123051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42" y="936873"/>
            <a:ext cx="2258301" cy="19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3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2193" y="605642"/>
            <a:ext cx="45141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والدین عزیز توجه داشته باشید :</a:t>
            </a:r>
          </a:p>
          <a:p>
            <a:pPr algn="justLow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با مراجعه  </a:t>
            </a:r>
            <a:r>
              <a:rPr lang="fa-IR" sz="2400" dirty="0">
                <a:cs typeface="B Nazanin" panose="00000400000000000000" pitchFamily="2" charset="-78"/>
              </a:rPr>
              <a:t>به موقع  به مراکز  خدمات </a:t>
            </a:r>
            <a:r>
              <a:rPr lang="fa-IR" sz="2400" dirty="0" smtClean="0">
                <a:cs typeface="B Nazanin" panose="00000400000000000000" pitchFamily="2" charset="-78"/>
              </a:rPr>
              <a:t>جامع سلامت </a:t>
            </a:r>
            <a:r>
              <a:rPr lang="fa-IR" sz="2400" dirty="0">
                <a:cs typeface="B Nazanin" panose="00000400000000000000" pitchFamily="2" charset="-78"/>
              </a:rPr>
              <a:t>برای انجام  </a:t>
            </a:r>
            <a:r>
              <a:rPr lang="fa-IR" sz="2400" dirty="0" smtClean="0">
                <a:cs typeface="B Nazanin" panose="00000400000000000000" pitchFamily="2" charset="-78"/>
              </a:rPr>
              <a:t>غربالگری می توانید </a:t>
            </a:r>
            <a:r>
              <a:rPr lang="fa-IR" sz="2400" dirty="0">
                <a:cs typeface="B Nazanin" panose="00000400000000000000" pitchFamily="2" charset="-78"/>
              </a:rPr>
              <a:t>از فرزندتان در برابر پیشرفت بیماری احتمالی و بروز عقب ماندگی های ذهنی و معلولیت ها </a:t>
            </a:r>
            <a:r>
              <a:rPr lang="fa-IR" sz="2400" dirty="0" smtClean="0">
                <a:cs typeface="B Nazanin" panose="00000400000000000000" pitchFamily="2" charset="-78"/>
              </a:rPr>
              <a:t>محافظت نمائید.</a:t>
            </a:r>
          </a:p>
          <a:p>
            <a:pPr algn="ctr"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او را از </a:t>
            </a:r>
            <a:r>
              <a:rPr lang="fa-IR" sz="2400" b="1" dirty="0" smtClean="0">
                <a:cs typeface="B Nazanin" panose="00000400000000000000" pitchFamily="2" charset="-78"/>
              </a:rPr>
              <a:t>نعمت سلامتی محروم نکنید. 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04" y="605642"/>
            <a:ext cx="2795751" cy="40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702" y="407767"/>
            <a:ext cx="7987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800" dirty="0" smtClean="0">
                <a:solidFill>
                  <a:srgbClr val="C00000"/>
                </a:solidFill>
                <a:cs typeface="B Titr" panose="00000700000000000000" pitchFamily="2" charset="-78"/>
              </a:rPr>
              <a:t>آدرس مراکز غربالگری نوزادان در محدوده تحت  پوشش دانشگاه علوم پزشکی تهران 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731712"/>
              </p:ext>
            </p:extLst>
          </p:nvPr>
        </p:nvGraphicFramePr>
        <p:xfrm>
          <a:off x="714701" y="1010944"/>
          <a:ext cx="5849007" cy="375518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4853">
                  <a:extLst>
                    <a:ext uri="{9D8B030D-6E8A-4147-A177-3AD203B41FA5}">
                      <a16:colId xmlns:a16="http://schemas.microsoft.com/office/drawing/2014/main" val="2910466181"/>
                    </a:ext>
                  </a:extLst>
                </a:gridCol>
                <a:gridCol w="3086154">
                  <a:extLst>
                    <a:ext uri="{9D8B030D-6E8A-4147-A177-3AD203B41FA5}">
                      <a16:colId xmlns:a16="http://schemas.microsoft.com/office/drawing/2014/main" val="91587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80633063"/>
                    </a:ext>
                  </a:extLst>
                </a:gridCol>
              </a:tblGrid>
              <a:tr h="31507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قائمیه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شهرك قائميه </a:t>
                      </a: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–</a:t>
                      </a: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جنب فلكه دوم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56463541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671025"/>
                  </a:ext>
                </a:extLst>
              </a:tr>
              <a:tr h="39066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موسی آباد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شهرك موسي آباد- خيابان امام حسن مجتبي </a:t>
                      </a: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–</a:t>
                      </a: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ميلان 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56369871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866717"/>
                  </a:ext>
                </a:extLst>
              </a:tr>
              <a:tr h="39066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چهاردانگه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جاده ساوه- کمربندی-جاده حسین آباد مفرح- بلوار جانبازان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55268556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0230129"/>
                  </a:ext>
                </a:extLst>
              </a:tr>
              <a:tr h="3895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واوان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واوان- بلوار امام(ره)- خیابان شهید بهشتی- پلاک 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56173748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1424037"/>
                  </a:ext>
                </a:extLst>
              </a:tr>
              <a:tr h="3895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احمد آباد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احمد آباد مستوفی- خ مطهری میدان مشعل پ 298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56713748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025741"/>
                  </a:ext>
                </a:extLst>
              </a:tr>
              <a:tr h="31507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قاسم آباد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خیابان کاشانی- انتهای ک 2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56115312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303843"/>
                  </a:ext>
                </a:extLst>
              </a:tr>
              <a:tr h="38957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سعیدیه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سعیدیه- خ حجازی ک 12 تلفن: 56494766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56460908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2258255"/>
                  </a:ext>
                </a:extLst>
              </a:tr>
              <a:tr h="39066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انبیاء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انتهایی خ امام محد باقر- بعد از راه آهن ابتدایی شهرک انبیاء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56836998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3418175"/>
                  </a:ext>
                </a:extLst>
              </a:tr>
              <a:tr h="39066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باغ فیض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خیابان باغ فیض- انتهای کوچه 28   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56369872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545637"/>
                  </a:ext>
                </a:extLst>
              </a:tr>
              <a:tr h="39066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بهرام آباد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جاده ساوه- بعد از قایق سازی- نرسیده به میدان نماز- ابتدایی خیابان روستایی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51081238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740558"/>
                  </a:ext>
                </a:extLst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>
            <a:off x="6634653" y="2265216"/>
            <a:ext cx="1996967" cy="730232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1C2754"/>
                </a:solidFill>
                <a:cs typeface="B Titr" panose="00000700000000000000" pitchFamily="2" charset="-78"/>
              </a:rPr>
              <a:t>اسلامشهر</a:t>
            </a:r>
            <a:endParaRPr lang="fa-IR" sz="2000" b="1" dirty="0">
              <a:solidFill>
                <a:srgbClr val="1C2754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447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>
          <a:xfrm>
            <a:off x="7062952" y="2007476"/>
            <a:ext cx="1524001" cy="672662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1C2754"/>
                </a:solidFill>
                <a:cs typeface="B Titr" panose="00000700000000000000" pitchFamily="2" charset="-78"/>
              </a:rPr>
              <a:t>شهرستان ری</a:t>
            </a:r>
            <a:endParaRPr lang="fa-IR" sz="2000" b="1" dirty="0">
              <a:solidFill>
                <a:srgbClr val="1C2754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00919"/>
              </p:ext>
            </p:extLst>
          </p:nvPr>
        </p:nvGraphicFramePr>
        <p:xfrm>
          <a:off x="966953" y="1083910"/>
          <a:ext cx="6095999" cy="353558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55248">
                  <a:extLst>
                    <a:ext uri="{9D8B030D-6E8A-4147-A177-3AD203B41FA5}">
                      <a16:colId xmlns:a16="http://schemas.microsoft.com/office/drawing/2014/main" val="1937342709"/>
                    </a:ext>
                  </a:extLst>
                </a:gridCol>
                <a:gridCol w="3780781">
                  <a:extLst>
                    <a:ext uri="{9D8B030D-6E8A-4147-A177-3AD203B41FA5}">
                      <a16:colId xmlns:a16="http://schemas.microsoft.com/office/drawing/2014/main" val="817992000"/>
                    </a:ext>
                  </a:extLst>
                </a:gridCol>
                <a:gridCol w="859970">
                  <a:extLst>
                    <a:ext uri="{9D8B030D-6E8A-4147-A177-3AD203B41FA5}">
                      <a16:colId xmlns:a16="http://schemas.microsoft.com/office/drawing/2014/main" val="624987524"/>
                    </a:ext>
                  </a:extLst>
                </a:gridCol>
              </a:tblGrid>
              <a:tr h="290394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مرکز شهید نیک نژاد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خیابان فدائیان اسلام-نبش مالک اشتر-جنب کانون سمیه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33751616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884430"/>
                  </a:ext>
                </a:extLst>
              </a:tr>
              <a:tr h="35990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امام رضا(ع)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قیامدشت-بلوار آزادی-جنب کلانتری جدید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33583882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466898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شهدای بدر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 بروجردی-شهرک شهید مطهری-خ شهید قاضی زاده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33887277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01118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امام صادق(ع)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باقرآباد-بهشت زهرا -میدان فاتحی-انتهای 24متری طالقانی شرقی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55223836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199988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حضرت زهرا(س)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شهرری-جاده امین آباد-خ سرلک-جنب مدرسه فاطمیه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33409373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153668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حسن آباد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قدیم تهران-قم.بخش فشافویه-منطقه حسن آباد(بلوار امام رضا 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56222121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58045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خاورشهر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خاوران-خ عدالت پژوه-روبروی مخابرات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33852022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264168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کهریزک(شهید رجایی)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کهریزک-ابتدای بلوار شهید بهشتی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56523686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2389836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شهید مبارکی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جوانمرد </a:t>
                      </a: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قصاب-خ حنیفه زاده-بن بست شهید کیایی-جنب آموزشگاه منتظرین قائم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33740170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1106653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عباس آباد(شهید فلاحی)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سه </a:t>
                      </a: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راه تقی آباد-شهرک عباس آباد-ک ش باصری-پ3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33417800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262158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عظیم آباد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 شهید رجایی-خ هادی</a:t>
                      </a:r>
                      <a:r>
                        <a:rPr lang="fa-IR" sz="12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 رشیدی-محله عظیم آباد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55002348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278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50325" y="444499"/>
            <a:ext cx="7536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1800" dirty="0">
                <a:solidFill>
                  <a:srgbClr val="C00000"/>
                </a:solidFill>
                <a:cs typeface="B Titr" panose="00000700000000000000" pitchFamily="2" charset="-78"/>
              </a:rPr>
              <a:t>آدرس مراکز غربالگری نوزادان در محدوده تحت  پوشش دانشگاه علوم پزشکی تهران :</a:t>
            </a:r>
          </a:p>
        </p:txBody>
      </p:sp>
    </p:spTree>
    <p:extLst>
      <p:ext uri="{BB962C8B-B14F-4D97-AF65-F5344CB8AC3E}">
        <p14:creationId xmlns:p14="http://schemas.microsoft.com/office/powerpoint/2010/main" val="3192824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19421"/>
              </p:ext>
            </p:extLst>
          </p:nvPr>
        </p:nvGraphicFramePr>
        <p:xfrm>
          <a:off x="576942" y="539750"/>
          <a:ext cx="6281057" cy="40881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18864">
                  <a:extLst>
                    <a:ext uri="{9D8B030D-6E8A-4147-A177-3AD203B41FA5}">
                      <a16:colId xmlns:a16="http://schemas.microsoft.com/office/drawing/2014/main" val="4167108218"/>
                    </a:ext>
                  </a:extLst>
                </a:gridCol>
                <a:gridCol w="4068689">
                  <a:extLst>
                    <a:ext uri="{9D8B030D-6E8A-4147-A177-3AD203B41FA5}">
                      <a16:colId xmlns:a16="http://schemas.microsoft.com/office/drawing/2014/main" val="3464579402"/>
                    </a:ext>
                  </a:extLst>
                </a:gridCol>
                <a:gridCol w="1093504">
                  <a:extLst>
                    <a:ext uri="{9D8B030D-6E8A-4147-A177-3AD203B41FA5}">
                      <a16:colId xmlns:a16="http://schemas.microsoft.com/office/drawing/2014/main" val="1811138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قلعه نو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ورامین-بعد از فیروز آباد-نرسیده به قرچک-روستای قلعه نو-خ تاجیک-پ13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36693555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99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فیروزآباد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ورامین-کیلومتر7-روستای فیروزآباد-پ61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36685035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9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شهدای احد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 موقتا غیرفعال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33499595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17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اسلام آباد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امین آباد-بعد از غنی آباد-روستای اسلام آباد-جنب میدان نیایش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33533288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7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آزادگان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میدان صفائیه-ابتدای ابن بابویه شمالی -درمانگاه 22بهمن-ط زیر همکف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33378248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36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ظهیرآباد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سه راه ورامین-نرسیده به میدان معلم-ک مهاجری-سرای محله اقدسیه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33389637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47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شهید یغمایی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شهرری-دولت آباد-بین فلکه دوم وسوم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33744040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828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آفرینش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میدان امام رضا (ع)-خ آل ابراهیم-پ19-ط اول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33602660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68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مشیریه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مشیریه.سی متری صالحی-نبش کوچه خان طلایی جنب مسکن عادل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33866094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274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ولی آباد بهشتی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شهرری-خ ش رجایی-خ فردوس غربی-ک حاج حبیب-مرکز خدمات ولی آباد بهشتی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55209021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973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نظامی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اسلام آباد-جاده نظامی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33417686</a:t>
                      </a:r>
                      <a:endParaRPr lang="fa-IR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82412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6955221" y="2079338"/>
            <a:ext cx="1654630" cy="676250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1C2754"/>
                </a:solidFill>
                <a:cs typeface="B Titr" panose="00000700000000000000" pitchFamily="2" charset="-78"/>
              </a:rPr>
              <a:t>شهرستان ری</a:t>
            </a:r>
            <a:endParaRPr lang="fa-IR" sz="2000" b="1" dirty="0">
              <a:solidFill>
                <a:srgbClr val="1C2754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3096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7121413" y="2271041"/>
            <a:ext cx="1522124" cy="647136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1C2754"/>
                </a:solidFill>
                <a:cs typeface="B Titr" panose="00000700000000000000" pitchFamily="2" charset="-78"/>
              </a:rPr>
              <a:t>جنوب تهران</a:t>
            </a:r>
            <a:endParaRPr lang="fa-IR" sz="2000" b="1" dirty="0">
              <a:solidFill>
                <a:srgbClr val="1C2754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77671"/>
              </p:ext>
            </p:extLst>
          </p:nvPr>
        </p:nvGraphicFramePr>
        <p:xfrm>
          <a:off x="707572" y="1032337"/>
          <a:ext cx="6357257" cy="348110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7505">
                  <a:extLst>
                    <a:ext uri="{9D8B030D-6E8A-4147-A177-3AD203B41FA5}">
                      <a16:colId xmlns:a16="http://schemas.microsoft.com/office/drawing/2014/main" val="3789480298"/>
                    </a:ext>
                  </a:extLst>
                </a:gridCol>
                <a:gridCol w="3801445">
                  <a:extLst>
                    <a:ext uri="{9D8B030D-6E8A-4147-A177-3AD203B41FA5}">
                      <a16:colId xmlns:a16="http://schemas.microsoft.com/office/drawing/2014/main" val="4119517029"/>
                    </a:ext>
                  </a:extLst>
                </a:gridCol>
                <a:gridCol w="1408307">
                  <a:extLst>
                    <a:ext uri="{9D8B030D-6E8A-4147-A177-3AD203B41FA5}">
                      <a16:colId xmlns:a16="http://schemas.microsoft.com/office/drawing/2014/main" val="809657904"/>
                    </a:ext>
                  </a:extLst>
                </a:gridCol>
              </a:tblGrid>
              <a:tr h="36193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مركزاكبرآباد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 نواب- خ محبوب مجازغربی- جنب آموزش وپرورش سا بق منطقه 10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55149454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55149469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747031"/>
                  </a:ext>
                </a:extLst>
              </a:tr>
              <a:tr h="36193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مركزچهارده معصوم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 قزوين- خ سبحاني (16متري اميري)- كوچه رضوان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66638204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8456497"/>
                  </a:ext>
                </a:extLst>
              </a:tr>
              <a:tr h="36193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مركزقمربني هاشم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سی متری جی- خ شهيدعيسي شاه محمدي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66695959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66657997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8902470"/>
                  </a:ext>
                </a:extLst>
              </a:tr>
              <a:tr h="53951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مرکز شماره 10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خیابان خوش – بین خیابان امام خمینی و هاشمی- پلاک 465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 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66865254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66865256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9349236"/>
                  </a:ext>
                </a:extLst>
              </a:tr>
              <a:tr h="4684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مركزفرمانفرمائيان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 </a:t>
                      </a: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کارگر </a:t>
                      </a: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جنوبی -خ آذربايجان شرقی – نرسيده به چهارراه رشديه – روبروي بانك </a:t>
                      </a: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ملي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66928488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66591011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7436815"/>
                  </a:ext>
                </a:extLst>
              </a:tr>
              <a:tr h="28819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مركزابن سينا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خیابان نواب -خ سينای شرقی – چهارراه خرمشهر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55427090</a:t>
                      </a:r>
                      <a:endParaRPr lang="en-US" sz="1200" b="1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3959489"/>
                  </a:ext>
                </a:extLst>
              </a:tr>
              <a:tr h="36193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مركزثلاث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خیابان وحدت اسلامی – چهار راه وحدت اسلامی- خیابان مولوی – پلاک 1185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55382813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55368844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905874"/>
                  </a:ext>
                </a:extLst>
              </a:tr>
              <a:tr h="36193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مركزحكيم اعتماد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خیابان عباسی –خیابان ابراهیمی جنوبی –روبروی پاذرک افق 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55646050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3241153"/>
                  </a:ext>
                </a:extLst>
              </a:tr>
              <a:tr h="36000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مركزپارك بعثت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بزرگراه بعثت – خ صابونيان- جنب پارك بعثت ضلع شرقي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55317665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701002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50325" y="444499"/>
            <a:ext cx="7536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1800" dirty="0">
                <a:solidFill>
                  <a:srgbClr val="C00000"/>
                </a:solidFill>
                <a:cs typeface="B Titr" panose="00000700000000000000" pitchFamily="2" charset="-78"/>
              </a:rPr>
              <a:t>آدرس مراکز غربالگری نوزادان در محدوده تحت  پوشش دانشگاه علوم پزشکی تهران :</a:t>
            </a:r>
          </a:p>
        </p:txBody>
      </p:sp>
    </p:spTree>
    <p:extLst>
      <p:ext uri="{BB962C8B-B14F-4D97-AF65-F5344CB8AC3E}">
        <p14:creationId xmlns:p14="http://schemas.microsoft.com/office/powerpoint/2010/main" val="269361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42852"/>
              </p:ext>
            </p:extLst>
          </p:nvPr>
        </p:nvGraphicFramePr>
        <p:xfrm>
          <a:off x="801353" y="777764"/>
          <a:ext cx="6210924" cy="389388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70308">
                  <a:extLst>
                    <a:ext uri="{9D8B030D-6E8A-4147-A177-3AD203B41FA5}">
                      <a16:colId xmlns:a16="http://schemas.microsoft.com/office/drawing/2014/main" val="462379280"/>
                    </a:ext>
                  </a:extLst>
                </a:gridCol>
                <a:gridCol w="2985095">
                  <a:extLst>
                    <a:ext uri="{9D8B030D-6E8A-4147-A177-3AD203B41FA5}">
                      <a16:colId xmlns:a16="http://schemas.microsoft.com/office/drawing/2014/main" val="3354001832"/>
                    </a:ext>
                  </a:extLst>
                </a:gridCol>
                <a:gridCol w="1155521">
                  <a:extLst>
                    <a:ext uri="{9D8B030D-6E8A-4147-A177-3AD203B41FA5}">
                      <a16:colId xmlns:a16="http://schemas.microsoft.com/office/drawing/2014/main" val="1725833948"/>
                    </a:ext>
                  </a:extLst>
                </a:gridCol>
              </a:tblGrid>
              <a:tr h="37668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مركزبخش نوشش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6050" algn="ctr"/>
                        </a:tabLst>
                      </a:pPr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نازی آباد-م مدائن-بین ش اکبری و ابوترابی- طبقه بالای بانک دی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</a:t>
                      </a: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44160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55044276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3966254"/>
                  </a:ext>
                </a:extLst>
              </a:tr>
              <a:tr h="38191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مركزشهيدواحدي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ياخچي آباد- 30متري آموزگار- جنب سازمان زنان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55015508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55532449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8907271"/>
                  </a:ext>
                </a:extLst>
              </a:tr>
              <a:tr h="4508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مركزدارالشفاامام رضا(ع)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علي آباد- بلوارشهيددستواره- روبروی متروی علی آباد انتهای  کوچه شهيد علي اصغر مشكي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55357805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55080066(م)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999834"/>
                  </a:ext>
                </a:extLst>
              </a:tr>
              <a:tr h="43592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مركزشيخ احمدكافي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 خزانه – خ عباسي- فلكه سوم – جنب تره بارخزانه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55061138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55066850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507022"/>
                  </a:ext>
                </a:extLst>
              </a:tr>
              <a:tr h="61542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مرکز جوادیه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بزرگراه تندگویان جنب شهرداری ناحیه یک جوادیه انتهای کوچه خواستار-پ46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55683322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 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6788667"/>
                  </a:ext>
                </a:extLst>
              </a:tr>
              <a:tr h="38191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مركزخاكباز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يافت آبادشرقي – خ ابن سينا- خ شانديز- خ مبل مهدي- پ 159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66239074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5677123"/>
                  </a:ext>
                </a:extLst>
              </a:tr>
              <a:tr h="44399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مركزابوذر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ابوذر(فلاح) – خ بیست متری ابوذر- 30متري فلاح – جنب كانون پرورشي ابوذر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55747475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9458211"/>
                  </a:ext>
                </a:extLst>
              </a:tr>
              <a:tr h="42529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مركزميثم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 قزوين- دوراهي قپان- خ عبيدزاكاني- جنب كانون ميثم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55707333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2547627"/>
                  </a:ext>
                </a:extLst>
              </a:tr>
              <a:tr h="38191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مركزشهيداحمدي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قلعه مرغي – خ زمزم – چهارراه صالح نيا- كوچه باغ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55824030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3647147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7085850" y="2070539"/>
            <a:ext cx="1522124" cy="647136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1C2754"/>
                </a:solidFill>
                <a:cs typeface="B Titr" panose="00000700000000000000" pitchFamily="2" charset="-78"/>
              </a:rPr>
              <a:t>جنوب تهران</a:t>
            </a:r>
            <a:endParaRPr lang="fa-IR" sz="2000" b="1" dirty="0">
              <a:solidFill>
                <a:srgbClr val="1C2754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202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8" y="935421"/>
            <a:ext cx="3368564" cy="34724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2042" y="1191315"/>
            <a:ext cx="4572000" cy="2976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0795" algn="ct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مادر عزیز، پدر گرامی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</a:p>
          <a:p>
            <a:pPr indent="-10795" algn="ctr" rtl="1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indent="-10795"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حفظ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سلامتی فرزند دلبندتان و </a:t>
            </a:r>
            <a:endParaRPr lang="fa-IR" sz="24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indent="-10795"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پیشگیری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بروز عواقب جبران ناپذیر و </a:t>
            </a:r>
            <a:endParaRPr lang="fa-IR" sz="2400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indent="-10795"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عمر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پشیمانی</a:t>
            </a:r>
          </a:p>
          <a:p>
            <a:pPr indent="-10795"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لطفا به این نکات توجه فرمائید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7064829" y="1965436"/>
            <a:ext cx="1522124" cy="647136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1C2754"/>
                </a:solidFill>
                <a:cs typeface="B Titr" panose="00000700000000000000" pitchFamily="2" charset="-78"/>
              </a:rPr>
              <a:t>جنوب تهران</a:t>
            </a:r>
            <a:endParaRPr lang="fa-IR" sz="2000" b="1" dirty="0">
              <a:solidFill>
                <a:srgbClr val="1C2754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67429"/>
              </p:ext>
            </p:extLst>
          </p:nvPr>
        </p:nvGraphicFramePr>
        <p:xfrm>
          <a:off x="595422" y="498317"/>
          <a:ext cx="6368904" cy="39460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40410">
                  <a:extLst>
                    <a:ext uri="{9D8B030D-6E8A-4147-A177-3AD203B41FA5}">
                      <a16:colId xmlns:a16="http://schemas.microsoft.com/office/drawing/2014/main" val="1498705740"/>
                    </a:ext>
                  </a:extLst>
                </a:gridCol>
                <a:gridCol w="3243698">
                  <a:extLst>
                    <a:ext uri="{9D8B030D-6E8A-4147-A177-3AD203B41FA5}">
                      <a16:colId xmlns:a16="http://schemas.microsoft.com/office/drawing/2014/main" val="2193260508"/>
                    </a:ext>
                  </a:extLst>
                </a:gridCol>
                <a:gridCol w="1684796">
                  <a:extLst>
                    <a:ext uri="{9D8B030D-6E8A-4147-A177-3AD203B41FA5}">
                      <a16:colId xmlns:a16="http://schemas.microsoft.com/office/drawing/2014/main" val="3026370453"/>
                    </a:ext>
                  </a:extLst>
                </a:gridCol>
              </a:tblGrid>
              <a:tr h="4138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مركزشهيد شاه آبادي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خیابان ساوه- كيلومتر 2 وصفنارد سابق- خ شهيدرمضاني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66237816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619106"/>
                  </a:ext>
                </a:extLst>
              </a:tr>
              <a:tr h="4138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مركزشهيدآيت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پشت پادگان قلعه مرغي – خ ماهان- شهرك شريعتي- روبروي پارك شريعتي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55854000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55854006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4139124"/>
                  </a:ext>
                </a:extLst>
              </a:tr>
              <a:tr h="41382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مركزاسماعيل آباد دولتخان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اسماعیل آباد -  دولتخان  خیابان شکری نبش کوچه سی و چهارم    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55838949م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760433"/>
                  </a:ext>
                </a:extLst>
              </a:tr>
              <a:tr h="41382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مركزامام جعفر صادق(ع)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خلازیر – شهرک احمدیه 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55828222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6480134"/>
                  </a:ext>
                </a:extLst>
              </a:tr>
              <a:tr h="36094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مركزنعمت آباد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جاده ساوه- ابتدا جاده (خلازير)- خ سهيل-میدان مهرورز – خیابان مهرآور 2 _ درمانگاه شهدای منطقه 19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55820106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011113"/>
                  </a:ext>
                </a:extLst>
              </a:tr>
              <a:tr h="41382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مركزامام حسن مجتبی(ع)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خاني آبادنو- خ ميعادجنوبي – كوچه 52 – پلاك 32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55008329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8214328"/>
                  </a:ext>
                </a:extLst>
              </a:tr>
              <a:tr h="33320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مرکز دادوش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بلوار شکوفه- خیابان ورزش – کوچه دوم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55852535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62031"/>
                  </a:ext>
                </a:extLst>
              </a:tr>
              <a:tr h="45520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مرکز امام علی(ع)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(روستایی)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صالح آباد غربی- شهرک رسالت – کوچه محبی پ 11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55517090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0105860"/>
                  </a:ext>
                </a:extLst>
              </a:tr>
              <a:tr h="72282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مرکزامام محمدباقر(ع)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(مرکز روستایی)</a:t>
                      </a:r>
                      <a:endParaRPr lang="en-US" sz="12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آزادگان غربي – دوربرگردان بطرف شرق – آزادگان سمت راست – شهرك مرتضي گرد-خیابان بهداشت بعد از مدرسه اولین کوچه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  <a:sym typeface="Arial"/>
                        </a:rPr>
                        <a:t>55193322</a:t>
                      </a:r>
                      <a:endParaRPr lang="en-U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059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1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ontent Placeholder 3">
            <a:extLst>
              <a:ext uri="{FF2B5EF4-FFF2-40B4-BE49-F238E27FC236}">
                <a16:creationId xmlns:a16="http://schemas.microsoft.com/office/drawing/2014/main" id="{E5C170D6-5513-479D-945F-20C8452E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4" y="542475"/>
            <a:ext cx="3669030" cy="4058550"/>
          </a:xfrm>
          <a:prstGeom prst="rect">
            <a:avLst/>
          </a:prstGeom>
        </p:spPr>
      </p:pic>
      <p:sp>
        <p:nvSpPr>
          <p:cNvPr id="137" name="Title 1">
            <a:extLst>
              <a:ext uri="{FF2B5EF4-FFF2-40B4-BE49-F238E27FC236}">
                <a16:creationId xmlns:a16="http://schemas.microsoft.com/office/drawing/2014/main" id="{6426A804-1317-4899-AFDA-F363D3FDB0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21883" y="3209305"/>
            <a:ext cx="3449637" cy="1798638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1C2754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گروه آموزش و ارتقای سلامت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9B225910-0464-442A-9551-C64EA9703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12" y="416319"/>
            <a:ext cx="813640" cy="813640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B20DE2BA-88D2-4D69-BECF-E1DCBA1539BC}"/>
              </a:ext>
            </a:extLst>
          </p:cNvPr>
          <p:cNvSpPr txBox="1"/>
          <p:nvPr/>
        </p:nvSpPr>
        <p:spPr>
          <a:xfrm>
            <a:off x="5107014" y="1256760"/>
            <a:ext cx="30793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تهران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A68AA47-FEC8-4C41-B54B-7D721FC4EC33}"/>
              </a:ext>
            </a:extLst>
          </p:cNvPr>
          <p:cNvSpPr txBox="1"/>
          <p:nvPr/>
        </p:nvSpPr>
        <p:spPr>
          <a:xfrm>
            <a:off x="5138391" y="1718441"/>
            <a:ext cx="30793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معاونت </a:t>
            </a:r>
            <a:r>
              <a:rPr lang="fa-IR" sz="240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بهداشت</a:t>
            </a:r>
            <a:endParaRPr lang="fa-IR" sz="2400" dirty="0">
              <a:solidFill>
                <a:srgbClr val="00206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41" name="Title 1">
            <a:extLst>
              <a:ext uri="{FF2B5EF4-FFF2-40B4-BE49-F238E27FC236}">
                <a16:creationId xmlns:a16="http://schemas.microsoft.com/office/drawing/2014/main" id="{A0912391-F2A6-47D1-90C3-B367087EAF1A}"/>
              </a:ext>
            </a:extLst>
          </p:cNvPr>
          <p:cNvSpPr txBox="1">
            <a:spLocks/>
          </p:cNvSpPr>
          <p:nvPr/>
        </p:nvSpPr>
        <p:spPr>
          <a:xfrm>
            <a:off x="4648585" y="2013562"/>
            <a:ext cx="3838221" cy="1799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dirty="0">
                <a:solidFill>
                  <a:srgbClr val="75C62C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>سفیران سلامت تهران در شبکه های اجتماعی</a:t>
            </a:r>
            <a:r>
              <a:rPr lang="fa-IR" sz="3600" dirty="0">
                <a:solidFill>
                  <a:srgbClr val="75C62C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  <a:t/>
            </a:r>
            <a:br>
              <a:rPr lang="fa-IR" sz="3600" dirty="0">
                <a:solidFill>
                  <a:srgbClr val="75C62C"/>
                </a:solidFill>
                <a:latin typeface="IranNastaliq" panose="02020505000000020003" pitchFamily="18" charset="0"/>
                <a:ea typeface="+mn-ea"/>
                <a:cs typeface="IranNastaliq" panose="02020505000000020003" pitchFamily="18" charset="0"/>
              </a:rPr>
            </a:br>
            <a:r>
              <a:rPr lang="en-US" sz="2400" dirty="0">
                <a:solidFill>
                  <a:srgbClr val="75C62C"/>
                </a:solidFill>
                <a:latin typeface="+mn-lt"/>
                <a:ea typeface="+mn-ea"/>
                <a:cs typeface="+mn-cs"/>
              </a:rPr>
              <a:t>@safiranesalamatetehran</a:t>
            </a:r>
            <a:endParaRPr lang="fa-IR" sz="2400" dirty="0">
              <a:solidFill>
                <a:srgbClr val="75C62C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628" y="420413"/>
            <a:ext cx="57645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/>
              <a:t>	</a:t>
            </a:r>
            <a:endParaRPr lang="fa-IR" dirty="0" smtClean="0"/>
          </a:p>
          <a:p>
            <a:pPr algn="ctr" rtl="1"/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  غربالگری </a:t>
            </a:r>
            <a:r>
              <a:rPr lang="fa-IR" sz="2800" dirty="0">
                <a:solidFill>
                  <a:srgbClr val="0070C0"/>
                </a:solidFill>
                <a:cs typeface="B Titr" panose="00000700000000000000" pitchFamily="2" charset="-78"/>
              </a:rPr>
              <a:t>نوزاد چیست</a:t>
            </a:r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؟</a:t>
            </a:r>
          </a:p>
          <a:p>
            <a:pPr algn="ctr" rtl="1"/>
            <a:endParaRPr lang="fa-IR" sz="2800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cs typeface="B Nazanin" panose="00000400000000000000" pitchFamily="2" charset="-78"/>
              </a:rPr>
              <a:t>  غربالگری نوزاد،آزمون ساده ای است که در چند روز اول زندگی نوزادانجام شده</a:t>
            </a: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cs typeface="B Nazanin" panose="00000400000000000000" pitchFamily="2" charset="-78"/>
              </a:rPr>
              <a:t> و نوزادانی را که ممکن است بیمار با شند از نوزادانی که احتمالا بیمار نیستند جدا می کنند. </a:t>
            </a:r>
          </a:p>
          <a:p>
            <a:pPr algn="just" rtl="1">
              <a:lnSpc>
                <a:spcPct val="150000"/>
              </a:lnSpc>
            </a:pPr>
            <a:r>
              <a:rPr lang="fa-IR" sz="1600" b="1" dirty="0" smtClean="0">
                <a:cs typeface="B Nazanin" panose="00000400000000000000" pitchFamily="2" charset="-78"/>
              </a:rPr>
              <a:t>هدف از غربالگری نوزاد  </a:t>
            </a:r>
            <a:r>
              <a:rPr lang="fa-IR" sz="1600" b="1" dirty="0">
                <a:cs typeface="B Nazanin" panose="00000400000000000000" pitchFamily="2" charset="-78"/>
              </a:rPr>
              <a:t>شناسایی به موقع </a:t>
            </a:r>
            <a:r>
              <a:rPr lang="fa-IR" sz="1600" b="1" dirty="0" smtClean="0">
                <a:cs typeface="B Nazanin" panose="00000400000000000000" pitchFamily="2" charset="-78"/>
              </a:rPr>
              <a:t>بیش از 50 بیماری از جمله بیماری های متابولیک و ژنتیکی و غیره انجام می شود.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7263" y="3520706"/>
            <a:ext cx="621686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بعضی از این بیماری ها عبارتند از: </a:t>
            </a:r>
          </a:p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کم کاری تیروئید، فنیل کتونوری، گالاکتوزمی، فاویسم </a:t>
            </a:r>
            <a:r>
              <a:rPr lang="fa-IR" sz="1600" b="1" dirty="0" smtClean="0">
                <a:cs typeface="B Nazanin" panose="00000400000000000000" pitchFamily="2" charset="-78"/>
              </a:rPr>
              <a:t>و </a:t>
            </a:r>
            <a:r>
              <a:rPr lang="fa-IR" sz="1600" b="1" dirty="0">
                <a:cs typeface="B Nazanin" panose="00000400000000000000" pitchFamily="2" charset="-78"/>
              </a:rPr>
              <a:t>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82" y="1472688"/>
            <a:ext cx="2353260" cy="292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635" y="211008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090" y="904148"/>
            <a:ext cx="5473426" cy="38125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dirty="0">
                <a:solidFill>
                  <a:srgbClr val="0070C0"/>
                </a:solidFill>
                <a:cs typeface="B Titr" panose="00000700000000000000" pitchFamily="2" charset="-78"/>
              </a:rPr>
              <a:t>کم کاری </a:t>
            </a:r>
            <a:r>
              <a:rPr lang="fa-IR" sz="2800" dirty="0" smtClean="0">
                <a:solidFill>
                  <a:srgbClr val="0070C0"/>
                </a:solidFill>
                <a:cs typeface="B Titr" panose="00000700000000000000" pitchFamily="2" charset="-78"/>
              </a:rPr>
              <a:t>تیروئیدچیست؟</a:t>
            </a:r>
          </a:p>
          <a:p>
            <a:pPr algn="ctr">
              <a:lnSpc>
                <a:spcPct val="150000"/>
              </a:lnSpc>
            </a:pPr>
            <a:r>
              <a:rPr lang="fa-IR" sz="1800" b="1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تیروئید غده کوچک پروانه ای شکل در جلوی گردن است که وظیفه</a:t>
            </a:r>
          </a:p>
          <a:p>
            <a:pPr algn="r">
              <a:lnSpc>
                <a:spcPct val="150000"/>
              </a:lnSpc>
            </a:pPr>
            <a:r>
              <a:rPr lang="fa-IR" sz="1800" b="1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 آن ترشح هورمون </a:t>
            </a:r>
            <a:r>
              <a:rPr lang="fa-IR" sz="1800" b="1" dirty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تیروکسین </a:t>
            </a:r>
            <a:r>
              <a:rPr lang="fa-IR" sz="1800" b="1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است.این هورمون یکی از مهم ترین هورمون های بدن است که تاثیر زیادی در سلامتی بویژه در رشد ، نمو و تکامل مغز نوزاد دارد.</a:t>
            </a:r>
          </a:p>
          <a:p>
            <a:pPr algn="r">
              <a:lnSpc>
                <a:spcPct val="150000"/>
              </a:lnSpc>
            </a:pPr>
            <a:r>
              <a:rPr lang="fa-IR" sz="1800" b="1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به کمبود این هورمون در بدن به هر علتی </a:t>
            </a:r>
            <a:r>
              <a:rPr lang="fa-IR" sz="1800" b="1" dirty="0" smtClean="0">
                <a:ln w="0"/>
                <a:solidFill>
                  <a:srgbClr val="FF0000"/>
                </a:solidFill>
                <a:cs typeface="B Nazanin" panose="00000400000000000000" pitchFamily="2" charset="-78"/>
              </a:rPr>
              <a:t>کم کاری تیروئید </a:t>
            </a:r>
            <a:r>
              <a:rPr lang="fa-IR" sz="1800" b="1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می گویند که در بدوتولد معمولا علامت مشخصی ندارد و در صورت عدم تشخیص بموقع عوارض جبران ناپذیری از جمله عقب ماندگی ذهنی،</a:t>
            </a:r>
          </a:p>
          <a:p>
            <a:pPr algn="r">
              <a:lnSpc>
                <a:spcPct val="150000"/>
              </a:lnSpc>
            </a:pPr>
            <a:r>
              <a:rPr lang="fa-IR" sz="1800" b="1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کوتاهی قد و کم شنوایی به جا خواهد گذاشت.</a:t>
            </a:r>
            <a:endParaRPr lang="en-US" sz="1800" b="1" dirty="0">
              <a:ln w="0"/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599" y="1647629"/>
            <a:ext cx="2123810" cy="26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910" y="609600"/>
            <a:ext cx="7357241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علت ایجاد کم کاری </a:t>
            </a:r>
            <a:r>
              <a:rPr lang="fa-IR" sz="2000" dirty="0" smtClean="0">
                <a:solidFill>
                  <a:srgbClr val="0070C0"/>
                </a:solidFill>
                <a:cs typeface="B Titr" panose="00000700000000000000" pitchFamily="2" charset="-78"/>
              </a:rPr>
              <a:t>تیروئید</a:t>
            </a:r>
          </a:p>
          <a:p>
            <a:pPr algn="ctr"/>
            <a:endParaRPr lang="fa-IR" sz="20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r"/>
            <a:r>
              <a:rPr lang="fa-IR" sz="2800" b="1" dirty="0">
                <a:cs typeface="B Nazanin" panose="00000400000000000000" pitchFamily="2" charset="-78"/>
              </a:rPr>
              <a:t>کم کاری تیروئید علت های زیادی </a:t>
            </a:r>
            <a:r>
              <a:rPr lang="fa-IR" sz="2800" b="1" dirty="0" smtClean="0">
                <a:cs typeface="B Nazanin" panose="00000400000000000000" pitchFamily="2" charset="-78"/>
              </a:rPr>
              <a:t>دارد از جمله: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Nazanin" panose="00000400000000000000" pitchFamily="2" charset="-78"/>
              </a:rPr>
              <a:t>کمبود مصرف ید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Nazanin" panose="00000400000000000000" pitchFamily="2" charset="-78"/>
              </a:rPr>
              <a:t>ازدواج فامیلی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Nazanin" panose="00000400000000000000" pitchFamily="2" charset="-78"/>
              </a:rPr>
              <a:t>ابتلاء مادر به کم کاری تیروئید و بیماریهایی مانند دیابت و فشار خون در بارداری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Nazanin" panose="00000400000000000000" pitchFamily="2" charset="-78"/>
              </a:rPr>
              <a:t>افزایش ید در بدن مانند مصرف بتادین جهت ضدعفونی کردن بدن مادرزمان زایمان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Nazanin" panose="00000400000000000000" pitchFamily="2" charset="-78"/>
              </a:rPr>
              <a:t>مصرف بعضی از داروها توسط مادر در زمان بارداری</a:t>
            </a:r>
          </a:p>
          <a:p>
            <a:pPr algn="ctr" rtl="1"/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2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621" y="785782"/>
            <a:ext cx="486685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علائم بیماری</a:t>
            </a:r>
          </a:p>
          <a:p>
            <a:pPr algn="r"/>
            <a:r>
              <a:rPr lang="fa-IR" sz="2000" b="1" dirty="0">
                <a:cs typeface="B Nazanin" panose="00000400000000000000" pitchFamily="2" charset="-78"/>
              </a:rPr>
              <a:t>بیماران در بدو تولد معمولا بدون علامت </a:t>
            </a:r>
            <a:r>
              <a:rPr lang="fa-IR" sz="2000" b="1" dirty="0" smtClean="0">
                <a:cs typeface="B Nazanin" panose="00000400000000000000" pitchFamily="2" charset="-78"/>
              </a:rPr>
              <a:t>هستند و به تدریج علائم بروز می کنند اما شایعترین علائم کم کاری تیروئید می توان به موارد زیر اشاره کرد: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زردی طول کشیده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اختلال در شیرخوردن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کم بودن دمای بدن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کم تحرکی و خواب آلودگی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اختلال تنفس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کم وزن گرفتن و....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50" y="2244124"/>
            <a:ext cx="3330356" cy="21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1476" y="851858"/>
            <a:ext cx="497139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غربالگری پاشنه پا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چگونه انجام می شود</a:t>
            </a:r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؟</a:t>
            </a:r>
          </a:p>
          <a:p>
            <a:pPr algn="ctr" rtl="1">
              <a:lnSpc>
                <a:spcPct val="20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برای انجام غربالگری کم کاری تیروئید و بیماری های متابولیک، با استفاده از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یک سوزن کوچک </a:t>
            </a:r>
            <a:r>
              <a:rPr lang="fa-IR" sz="2000" b="1" dirty="0">
                <a:cs typeface="B Nazanin" panose="00000400000000000000" pitchFamily="2" charset="-78"/>
              </a:rPr>
              <a:t>مخصوص و استریل از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پاشنه پای نوزاد </a:t>
            </a:r>
            <a:r>
              <a:rPr lang="fa-IR" sz="2000" b="1" dirty="0">
                <a:cs typeface="B Nazanin" panose="00000400000000000000" pitchFamily="2" charset="-78"/>
              </a:rPr>
              <a:t>چند قطره خون روی کاغذ </a:t>
            </a:r>
            <a:r>
              <a:rPr lang="fa-IR" sz="2000" b="1" dirty="0" smtClean="0">
                <a:cs typeface="B Nazanin" panose="00000400000000000000" pitchFamily="2" charset="-78"/>
              </a:rPr>
              <a:t>مخصوصی گرفته شده و </a:t>
            </a:r>
            <a:r>
              <a:rPr lang="fa-IR" sz="2000" b="1" dirty="0">
                <a:cs typeface="B Nazanin" panose="00000400000000000000" pitchFamily="2" charset="-78"/>
              </a:rPr>
              <a:t>نمونه ها </a:t>
            </a:r>
            <a:r>
              <a:rPr lang="fa-IR" sz="2000" b="1" dirty="0" smtClean="0">
                <a:cs typeface="B Nazanin" panose="00000400000000000000" pitchFamily="2" charset="-78"/>
              </a:rPr>
              <a:t>برای بررسی به آزمایشگاه های </a:t>
            </a:r>
            <a:r>
              <a:rPr lang="fa-IR" sz="2000" b="1" dirty="0">
                <a:cs typeface="B Nazanin" panose="00000400000000000000" pitchFamily="2" charset="-78"/>
              </a:rPr>
              <a:t>منتخب  ارسال </a:t>
            </a:r>
            <a:r>
              <a:rPr lang="fa-IR" sz="2000" b="1" dirty="0" smtClean="0">
                <a:cs typeface="B Nazanin" panose="00000400000000000000" pitchFamily="2" charset="-78"/>
              </a:rPr>
              <a:t>می شود.  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3" name="Picture 2" descr="Image result for غربالگری نوزادان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7" y="922181"/>
            <a:ext cx="2792749" cy="3506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8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289" y="1154558"/>
            <a:ext cx="2081050" cy="3354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662" y="525517"/>
            <a:ext cx="622212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/>
              <a:t>	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آیا در مورد نوزادانی که کاملاً سالم </a:t>
            </a:r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>به نظر 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می رسند نیز انجام این </a:t>
            </a:r>
            <a:r>
              <a:rPr lang="fa-IR" sz="1800" dirty="0" smtClean="0">
                <a:solidFill>
                  <a:srgbClr val="0070C0"/>
                </a:solidFill>
                <a:cs typeface="B Titr" panose="00000700000000000000" pitchFamily="2" charset="-78"/>
              </a:rPr>
              <a:t>آزمایش </a:t>
            </a:r>
            <a:r>
              <a:rPr lang="fa-IR" sz="1800" dirty="0">
                <a:solidFill>
                  <a:srgbClr val="0070C0"/>
                </a:solidFill>
                <a:cs typeface="B Titr" panose="00000700000000000000" pitchFamily="2" charset="-78"/>
              </a:rPr>
              <a:t>ضرورت دارد 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662" y="1793761"/>
            <a:ext cx="542333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اغلب نوزادان و کودکان مبتلا، اگرچه در ابتدای تولد ظاهری کاملا سالم دارند اما پس از مدتی علائمی نشان می دهند که ممکن است زندگی شان را تهدید کند. بنابراین انجام آزمایش غربالگری </a:t>
            </a:r>
            <a:r>
              <a:rPr lang="fa-IR" sz="2000" b="1" dirty="0">
                <a:cs typeface="B Nazanin" panose="00000400000000000000" pitchFamily="2" charset="-78"/>
              </a:rPr>
              <a:t>به پزشک کمک می کند تا بسیاری از اختلالات را به موقع </a:t>
            </a:r>
            <a:r>
              <a:rPr lang="fa-IR" sz="20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شناسایی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کرده و </a:t>
            </a:r>
            <a:r>
              <a:rPr lang="fa-IR" sz="2000" b="1" dirty="0">
                <a:cs typeface="B Nazanin" panose="00000400000000000000" pitchFamily="2" charset="-78"/>
              </a:rPr>
              <a:t>قبل از </a:t>
            </a:r>
            <a:r>
              <a:rPr lang="fa-IR" sz="2000" b="1" dirty="0" smtClean="0">
                <a:cs typeface="B Nazanin" panose="00000400000000000000" pitchFamily="2" charset="-78"/>
              </a:rPr>
              <a:t>این که به یک </a:t>
            </a:r>
            <a:r>
              <a:rPr lang="fa-IR" sz="2000" b="1" dirty="0">
                <a:cs typeface="B Nazanin" panose="00000400000000000000" pitchFamily="2" charset="-78"/>
              </a:rPr>
              <a:t>بیماری </a:t>
            </a:r>
            <a:r>
              <a:rPr lang="fa-IR" sz="2000" b="1" dirty="0" smtClean="0">
                <a:cs typeface="B Nazanin" panose="00000400000000000000" pitchFamily="2" charset="-78"/>
              </a:rPr>
              <a:t>شَدید تبدیل شود آن را </a:t>
            </a:r>
            <a:r>
              <a:rPr lang="fa-IR" sz="20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کنترل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یا </a:t>
            </a:r>
            <a:r>
              <a:rPr lang="fa-IR" sz="20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درمان</a:t>
            </a:r>
            <a:r>
              <a:rPr lang="fa-IR" sz="2000" b="1" dirty="0">
                <a:cs typeface="B Nazanin" panose="00000400000000000000" pitchFamily="2" charset="-78"/>
              </a:rPr>
              <a:t> کند.</a:t>
            </a:r>
          </a:p>
        </p:txBody>
      </p:sp>
    </p:spTree>
    <p:extLst>
      <p:ext uri="{BB962C8B-B14F-4D97-AF65-F5344CB8AC3E}">
        <p14:creationId xmlns:p14="http://schemas.microsoft.com/office/powerpoint/2010/main" val="34833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723" y="985270"/>
            <a:ext cx="50449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/>
              <a:t>	</a:t>
            </a:r>
            <a:endParaRPr lang="fa-IR" dirty="0" smtClean="0"/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غربالگری نوزاد </a:t>
            </a:r>
            <a:r>
              <a:rPr lang="fa-IR" sz="2400" dirty="0">
                <a:solidFill>
                  <a:srgbClr val="0070C0"/>
                </a:solidFill>
                <a:cs typeface="B Titr" panose="00000700000000000000" pitchFamily="2" charset="-78"/>
              </a:rPr>
              <a:t>چه زمانی انجام می شود؟</a:t>
            </a:r>
          </a:p>
          <a:p>
            <a:pPr algn="r" rtl="1">
              <a:lnSpc>
                <a:spcPct val="150000"/>
              </a:lnSpc>
            </a:pPr>
            <a:endParaRPr lang="fa-IR" sz="1200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سن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3 تا 5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روزگی پس از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تولد</a:t>
            </a:r>
            <a:r>
              <a:rPr lang="fa-IR" sz="2000" b="1" dirty="0" smtClean="0">
                <a:cs typeface="B Nazanin" panose="00000400000000000000" pitchFamily="2" charset="-78"/>
              </a:rPr>
              <a:t>، </a:t>
            </a:r>
            <a:r>
              <a:rPr lang="fa-IR" sz="2000" b="1" dirty="0">
                <a:cs typeface="B Nazanin" panose="00000400000000000000" pitchFamily="2" charset="-78"/>
              </a:rPr>
              <a:t>بهترین زمان برای 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انجام </a:t>
            </a:r>
            <a:r>
              <a:rPr lang="fa-IR" sz="2000" b="1" dirty="0">
                <a:cs typeface="B Nazanin" panose="00000400000000000000" pitchFamily="2" charset="-78"/>
              </a:rPr>
              <a:t>غربالگری پاشنه </a:t>
            </a:r>
            <a:r>
              <a:rPr lang="fa-IR" sz="2000" b="1" dirty="0" smtClean="0">
                <a:cs typeface="B Nazanin" panose="00000400000000000000" pitchFamily="2" charset="-78"/>
              </a:rPr>
              <a:t>پاست. </a:t>
            </a:r>
            <a:r>
              <a:rPr lang="fa-IR" sz="2000" b="1" dirty="0">
                <a:cs typeface="B Nazanin" panose="00000400000000000000" pitchFamily="2" charset="-78"/>
              </a:rPr>
              <a:t>اگر غربالگری به موقع 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انجام شود، </a:t>
            </a:r>
            <a:r>
              <a:rPr lang="fa-IR" sz="2000" b="1" dirty="0">
                <a:cs typeface="B Nazanin" panose="00000400000000000000" pitchFamily="2" charset="-78"/>
              </a:rPr>
              <a:t>با تشخیص و درمان </a:t>
            </a:r>
            <a:r>
              <a:rPr lang="fa-IR" sz="2000" b="1" dirty="0" smtClean="0">
                <a:cs typeface="B Nazanin" panose="00000400000000000000" pitchFamily="2" charset="-78"/>
              </a:rPr>
              <a:t>به موقع می توان </a:t>
            </a:r>
            <a:r>
              <a:rPr lang="fa-IR" sz="2000" b="1" dirty="0">
                <a:cs typeface="B Nazanin" panose="00000400000000000000" pitchFamily="2" charset="-78"/>
              </a:rPr>
              <a:t>از </a:t>
            </a:r>
            <a:r>
              <a:rPr lang="fa-IR" sz="2000" b="1" dirty="0" smtClean="0">
                <a:cs typeface="B Nazanin" panose="00000400000000000000" pitchFamily="2" charset="-78"/>
              </a:rPr>
              <a:t>بروز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عوارض جبران ناپذیر </a:t>
            </a:r>
            <a:r>
              <a:rPr lang="fa-IR" sz="2000" b="1" dirty="0" smtClean="0">
                <a:cs typeface="B Nazanin" panose="00000400000000000000" pitchFamily="2" charset="-78"/>
              </a:rPr>
              <a:t>در </a:t>
            </a:r>
            <a:r>
              <a:rPr lang="fa-IR" sz="2000" b="1" dirty="0">
                <a:cs typeface="B Nazanin" panose="00000400000000000000" pitchFamily="2" charset="-78"/>
              </a:rPr>
              <a:t>آینده پیشگیری </a:t>
            </a:r>
            <a:r>
              <a:rPr lang="fa-IR" sz="2000" b="1" dirty="0" smtClean="0">
                <a:cs typeface="B Nazanin" panose="00000400000000000000" pitchFamily="2" charset="-78"/>
              </a:rPr>
              <a:t>کرد.  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56" y="830317"/>
            <a:ext cx="2528517" cy="37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 Center by Slidesgo">
  <a:themeElements>
    <a:clrScheme name="Custom 24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6D1D6B"/>
      </a:accent1>
      <a:accent2>
        <a:srgbClr val="C39AE4"/>
      </a:accent2>
      <a:accent3>
        <a:srgbClr val="B8F4FE"/>
      </a:accent3>
      <a:accent4>
        <a:srgbClr val="A3E0FE"/>
      </a:accent4>
      <a:accent5>
        <a:srgbClr val="A3E0FE"/>
      </a:accent5>
      <a:accent6>
        <a:srgbClr val="FFD965"/>
      </a:accent6>
      <a:hlink>
        <a:srgbClr val="BEE7E4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1471</Words>
  <Application>Microsoft Office PowerPoint</Application>
  <PresentationFormat>On-screen Show (16:9)</PresentationFormat>
  <Paragraphs>278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B Nazanin</vt:lpstr>
      <vt:lpstr>B Titr</vt:lpstr>
      <vt:lpstr>Calibri</vt:lpstr>
      <vt:lpstr>Cambria</vt:lpstr>
      <vt:lpstr>IranNastaliq</vt:lpstr>
      <vt:lpstr>Quicksand</vt:lpstr>
      <vt:lpstr>Raleway</vt:lpstr>
      <vt:lpstr>Sakkal Majalla</vt:lpstr>
      <vt:lpstr>Times New Roman</vt:lpstr>
      <vt:lpstr>Wingdings</vt:lpstr>
      <vt:lpstr>Child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گروه آموزش و ارتقای سلامت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ms.shahamatnia</dc:creator>
  <cp:lastModifiedBy>Mahdis Changizi</cp:lastModifiedBy>
  <cp:revision>72</cp:revision>
  <dcterms:modified xsi:type="dcterms:W3CDTF">2021-05-24T08:21:46Z</dcterms:modified>
</cp:coreProperties>
</file>